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notesMasterIdLst>
    <p:notesMasterId r:id="rId16"/>
  </p:notesMasterIdLst>
  <p:sldIdLst>
    <p:sldId id="256" r:id="rId2"/>
    <p:sldId id="266" r:id="rId3"/>
    <p:sldId id="267" r:id="rId4"/>
    <p:sldId id="257" r:id="rId5"/>
    <p:sldId id="258" r:id="rId6"/>
    <p:sldId id="261" r:id="rId7"/>
    <p:sldId id="269" r:id="rId8"/>
    <p:sldId id="270" r:id="rId9"/>
    <p:sldId id="271" r:id="rId10"/>
    <p:sldId id="279" r:id="rId11"/>
    <p:sldId id="262" r:id="rId12"/>
    <p:sldId id="273" r:id="rId13"/>
    <p:sldId id="28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4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risankar's%20Rig\OneDrive\Desktop\BP.t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215441807405918"/>
          <c:y val="3.562527716695147E-2"/>
          <c:w val="0.59267945558273538"/>
          <c:h val="0.889243384906256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p-value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cellular response to interferon-gamma</c:v>
                </c:pt>
                <c:pt idx="1">
                  <c:v>immune response</c:v>
                </c:pt>
                <c:pt idx="2">
                  <c:v>defense response to virus</c:v>
                </c:pt>
                <c:pt idx="3">
                  <c:v>inflammatory response</c:v>
                </c:pt>
                <c:pt idx="4">
                  <c:v>response to interferon-gamma</c:v>
                </c:pt>
                <c:pt idx="5">
                  <c:v>negative regulation of T cell receptor signaling pathway</c:v>
                </c:pt>
                <c:pt idx="6">
                  <c:v>defense response to protozoan</c:v>
                </c:pt>
                <c:pt idx="7">
                  <c:v>blood circulation</c:v>
                </c:pt>
                <c:pt idx="8">
                  <c:v>positive regulation of inflammatory response</c:v>
                </c:pt>
                <c:pt idx="9">
                  <c:v>cellular response to cytokine stimulus</c:v>
                </c:pt>
                <c:pt idx="10">
                  <c:v>T cell costimulation</c:v>
                </c:pt>
                <c:pt idx="11">
                  <c:v>JAK-STAT cascade</c:v>
                </c:pt>
                <c:pt idx="12">
                  <c:v>adaptive immune response</c:v>
                </c:pt>
                <c:pt idx="13">
                  <c:v>negative regulation of T cell proliferation</c:v>
                </c:pt>
              </c:strCache>
            </c:strRef>
          </c:cat>
          <c:val>
            <c:numRef>
              <c:f>Sheet1!$B$2:$B$15</c:f>
              <c:numCache>
                <c:formatCode>0.00E+00</c:formatCode>
                <c:ptCount val="14"/>
                <c:pt idx="0">
                  <c:v>2.9049018252253598E-7</c:v>
                </c:pt>
                <c:pt idx="1">
                  <c:v>4.2709019761790699E-4</c:v>
                </c:pt>
                <c:pt idx="2">
                  <c:v>6.6401027130876802E-4</c:v>
                </c:pt>
                <c:pt idx="3" formatCode="General">
                  <c:v>2.79297677946119E-3</c:v>
                </c:pt>
                <c:pt idx="4" formatCode="General">
                  <c:v>6.6615550007596697E-3</c:v>
                </c:pt>
                <c:pt idx="5" formatCode="General">
                  <c:v>6.6615550007596697E-3</c:v>
                </c:pt>
                <c:pt idx="6" formatCode="General">
                  <c:v>7.1529101115074102E-3</c:v>
                </c:pt>
                <c:pt idx="7" formatCode="General">
                  <c:v>1.04303250777972E-2</c:v>
                </c:pt>
                <c:pt idx="8" formatCode="General">
                  <c:v>1.31528949003659E-2</c:v>
                </c:pt>
                <c:pt idx="9" formatCode="General">
                  <c:v>1.3576421583485401E-2</c:v>
                </c:pt>
                <c:pt idx="10" formatCode="General">
                  <c:v>1.4249166486156499E-2</c:v>
                </c:pt>
                <c:pt idx="11" formatCode="General">
                  <c:v>1.6351911114857801E-2</c:v>
                </c:pt>
                <c:pt idx="12" formatCode="General">
                  <c:v>1.6538858866041201E-2</c:v>
                </c:pt>
                <c:pt idx="13" formatCode="General">
                  <c:v>2.0925309959197801E-2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04-4C35-BF2B-4CAC5D9905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3"/>
        <c:axId val="7855792"/>
        <c:axId val="7864432"/>
      </c:barChart>
      <c:catAx>
        <c:axId val="78557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64432"/>
        <c:crosses val="autoZero"/>
        <c:auto val="1"/>
        <c:lblAlgn val="ctr"/>
        <c:lblOffset val="100"/>
        <c:noMultiLvlLbl val="0"/>
      </c:catAx>
      <c:valAx>
        <c:axId val="78644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5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000000">
          <a:alpha val="38000"/>
        </a:srgbClr>
      </a:solidFill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Pathways!$C$1</c:f>
              <c:strCache>
                <c:ptCount val="1"/>
                <c:pt idx="0">
                  <c:v>PValue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Pathways!$A$2:$A$15</c:f>
              <c:strCache>
                <c:ptCount val="14"/>
                <c:pt idx="0">
                  <c:v>Immune System</c:v>
                </c:pt>
                <c:pt idx="1">
                  <c:v>Interferon gamma signaling</c:v>
                </c:pt>
                <c:pt idx="2">
                  <c:v>Cytokine Signaling in Immune system</c:v>
                </c:pt>
                <c:pt idx="3">
                  <c:v>Interferon Signaling</c:v>
                </c:pt>
                <c:pt idx="4">
                  <c:v>Activation of anterior HOX genes in hindbrain development during early embryogenesis</c:v>
                </c:pt>
                <c:pt idx="5">
                  <c:v>Activation of HOX genes during differentiation</c:v>
                </c:pt>
                <c:pt idx="6">
                  <c:v>RNA Polymerase I Promoter Opening</c:v>
                </c:pt>
                <c:pt idx="7">
                  <c:v>DNA methylation</c:v>
                </c:pt>
                <c:pt idx="8">
                  <c:v>Signaling by Interleukins</c:v>
                </c:pt>
                <c:pt idx="9">
                  <c:v>Activated PKN1 stimulates transcription of AR (androgen receptor) regulated genes KLK2 and KLK3</c:v>
                </c:pt>
                <c:pt idx="10">
                  <c:v>SIRT1 negatively regulates rRNA expression</c:v>
                </c:pt>
                <c:pt idx="11">
                  <c:v>Assembly of the ORC complex at the origin of replication</c:v>
                </c:pt>
                <c:pt idx="12">
                  <c:v>PRC2 methylates histones and DNA</c:v>
                </c:pt>
                <c:pt idx="13">
                  <c:v>Defective pyroptosis</c:v>
                </c:pt>
              </c:strCache>
            </c:strRef>
          </c:cat>
          <c:val>
            <c:numRef>
              <c:f>Pathways!$C$2:$C$15</c:f>
              <c:numCache>
                <c:formatCode>0.00E+00</c:formatCode>
                <c:ptCount val="14"/>
                <c:pt idx="0">
                  <c:v>2.7E-8</c:v>
                </c:pt>
                <c:pt idx="1">
                  <c:v>1.8099999999999999E-5</c:v>
                </c:pt>
                <c:pt idx="2">
                  <c:v>9.1100000000000005E-5</c:v>
                </c:pt>
                <c:pt idx="3" formatCode="General">
                  <c:v>1.261074E-3</c:v>
                </c:pt>
                <c:pt idx="4" formatCode="General">
                  <c:v>6.0419710000000001E-3</c:v>
                </c:pt>
                <c:pt idx="5" formatCode="General">
                  <c:v>6.0419710000000001E-3</c:v>
                </c:pt>
                <c:pt idx="6" formatCode="General">
                  <c:v>6.4252379999999998E-3</c:v>
                </c:pt>
                <c:pt idx="7" formatCode="General">
                  <c:v>7.0073569999999996E-3</c:v>
                </c:pt>
                <c:pt idx="8" formatCode="General">
                  <c:v>7.2845419999999998E-3</c:v>
                </c:pt>
                <c:pt idx="9" formatCode="General">
                  <c:v>7.6198699999999999E-3</c:v>
                </c:pt>
                <c:pt idx="10" formatCode="General">
                  <c:v>7.9376380000000003E-3</c:v>
                </c:pt>
                <c:pt idx="11" formatCode="General">
                  <c:v>8.2631400000000004E-3</c:v>
                </c:pt>
                <c:pt idx="12" formatCode="General">
                  <c:v>9.6432889999999993E-3</c:v>
                </c:pt>
                <c:pt idx="13" formatCode="General">
                  <c:v>9.6432889999999993E-3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83-4749-9184-2B50534A5E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76810112"/>
        <c:axId val="1976798592"/>
      </c:barChart>
      <c:catAx>
        <c:axId val="19768101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6798592"/>
        <c:crosses val="autoZero"/>
        <c:auto val="1"/>
        <c:lblAlgn val="ctr"/>
        <c:lblOffset val="100"/>
        <c:noMultiLvlLbl val="0"/>
      </c:catAx>
      <c:valAx>
        <c:axId val="1976798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681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459D8-C739-4463-8C66-86531729C929}" type="datetimeFigureOut">
              <a:rPr lang="en-IN" smtClean="0"/>
              <a:t>22-05-2023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726196-E43C-4136-BBAF-AB10370FB1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317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4E0DB-166F-487A-AEE3-CA455D732C77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B867-A299-4031-AA86-F41A8AC08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255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6C818-E319-4365-9E23-AB5055EB04F8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B867-A299-4031-AA86-F41A8AC08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101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6A93-38F0-4AA1-97C9-E439DDE0FD80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B867-A299-4031-AA86-F41A8AC08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80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BF7C-43B5-4524-84D0-335AFD44E6BF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B867-A299-4031-AA86-F41A8AC08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63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E4B6-2457-42D2-8CDB-1CCA933E096D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B867-A299-4031-AA86-F41A8AC08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653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2A9B6-0E31-4613-B106-920BE4F604CB}" type="datetime1">
              <a:rPr lang="en-IN" smtClean="0"/>
              <a:t>22-05-2023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B867-A299-4031-AA86-F41A8AC08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439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2EEFF-A826-4D97-A4C8-54A35D4D7E29}" type="datetime1">
              <a:rPr lang="en-IN" smtClean="0"/>
              <a:t>22-05-2023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B867-A299-4031-AA86-F41A8AC08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96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7A92-DC23-47FA-915C-70AED59ABBA0}" type="datetime1">
              <a:rPr lang="en-IN" smtClean="0"/>
              <a:t>22-05-2023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B867-A299-4031-AA86-F41A8AC08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101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9DE62-FC85-4B2F-9F4A-381BFDD39CA0}" type="datetime1">
              <a:rPr lang="en-IN" smtClean="0"/>
              <a:t>22-05-2023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B867-A299-4031-AA86-F41A8AC08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3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9E57-A9BC-4DFF-B35B-F015DDDEAC40}" type="datetime1">
              <a:rPr lang="en-IN" smtClean="0"/>
              <a:t>22-05-2023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B867-A299-4031-AA86-F41A8AC08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38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10CB5-534C-46D0-8FE7-22EDC3D717AA}" type="datetime1">
              <a:rPr lang="en-IN" smtClean="0"/>
              <a:t>22-05-2023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B867-A299-4031-AA86-F41A8AC08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292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C1370-CA7B-4B54-8499-DEC997D04A8B}" type="datetime1">
              <a:rPr lang="en-IN" smtClean="0"/>
              <a:t>22-05-2023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9B867-A299-4031-AA86-F41A8AC08A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38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828" y="722108"/>
            <a:ext cx="9610344" cy="2442755"/>
          </a:xfrm>
          <a:ln>
            <a:solidFill>
              <a:srgbClr val="FFFF00">
                <a:alpha val="0"/>
              </a:srgbClr>
            </a:solidFill>
          </a:ln>
        </p:spPr>
        <p:txBody>
          <a:bodyPr>
            <a:normAutofit/>
          </a:bodyPr>
          <a:lstStyle/>
          <a:p>
            <a:pPr marL="52388">
              <a:lnSpc>
                <a:spcPct val="150000"/>
              </a:lnSpc>
            </a:pP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Bioinformatic Analysis of RNA Sequencing Data to Identify Significant Genes for Tuberculosis in Type 2 Diabetes Mellitus Comorbidity</a:t>
            </a:r>
            <a:br>
              <a:rPr lang="en-IN" sz="1400" i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sz="2400" i="1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2AA70-5040-44D8-7A78-CFF3ED00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B867-A299-4031-AA86-F41A8AC08AD5}" type="slidenum">
              <a:rPr lang="en-IN" sz="1600" b="1"/>
              <a:t>1</a:t>
            </a:fld>
            <a:endParaRPr lang="en-IN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368160" y="4318619"/>
            <a:ext cx="3429000" cy="1658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          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Ramdas Krishna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Bioinformatics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Pondicherry University</a:t>
            </a:r>
          </a:p>
        </p:txBody>
      </p:sp>
      <p:sp>
        <p:nvSpPr>
          <p:cNvPr id="9" name="Rectangles 220"/>
          <p:cNvSpPr/>
          <p:nvPr/>
        </p:nvSpPr>
        <p:spPr>
          <a:xfrm>
            <a:off x="2091760" y="4426671"/>
            <a:ext cx="2429730" cy="12187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7500" tIns="33750" rIns="67500" bIns="3375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None/>
            </a:pPr>
            <a:r>
              <a:rPr lang="en-IN" b="1" spc="-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HARISANKAR D</a:t>
            </a:r>
          </a:p>
          <a:p>
            <a:pPr algn="ctr">
              <a:lnSpc>
                <a:spcPct val="150000"/>
              </a:lnSpc>
              <a:buNone/>
            </a:pPr>
            <a:r>
              <a:rPr lang="en-US" spc="-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Reg. No. 21378016</a:t>
            </a:r>
            <a:endParaRPr lang="en-IN" spc="-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buNone/>
            </a:pPr>
            <a:r>
              <a:rPr lang="en-US" spc="-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 Bioinformatics   </a:t>
            </a:r>
            <a:endParaRPr lang="en-IN" spc="-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None/>
            </a:pPr>
            <a:endParaRPr lang="en-IN" spc="-1" dirty="0">
              <a:solidFill>
                <a:schemeClr val="bg1">
                  <a:lumMod val="95000"/>
                </a:schemeClr>
              </a:solidFill>
              <a:latin typeface="Arial" panose="020B0604020202020204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851" y="3164863"/>
            <a:ext cx="2336298" cy="17496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435" y="1282303"/>
            <a:ext cx="6215063" cy="4521994"/>
          </a:xfrm>
        </p:spPr>
        <p:txBody>
          <a:bodyPr/>
          <a:lstStyle/>
          <a:p>
            <a:pPr marL="0" indent="0">
              <a:buNone/>
            </a:pP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</a:t>
            </a:r>
          </a:p>
          <a:p>
            <a:pPr marL="0" indent="0">
              <a:buNone/>
            </a:pPr>
            <a:endParaRPr lang="en-I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A1D6D-3981-835D-9A82-DF11C1A18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6040" y="6161235"/>
            <a:ext cx="2743200" cy="365125"/>
          </a:xfrm>
        </p:spPr>
        <p:txBody>
          <a:bodyPr/>
          <a:lstStyle/>
          <a:p>
            <a:fld id="{6D39B867-A299-4031-AA86-F41A8AC08AD5}" type="slidenum">
              <a:rPr lang="en-IN" sz="1600" b="1"/>
              <a:t>10</a:t>
            </a:fld>
            <a:endParaRPr lang="en-IN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173644"/>
              </p:ext>
            </p:extLst>
          </p:nvPr>
        </p:nvGraphicFramePr>
        <p:xfrm>
          <a:off x="2238779" y="1750934"/>
          <a:ext cx="7916374" cy="4329390"/>
        </p:xfrm>
        <a:graphic>
          <a:graphicData uri="http://schemas.openxmlformats.org/drawingml/2006/table">
            <a:tbl>
              <a:tblPr firstRow="1" firstCol="1" bandRow="1"/>
              <a:tblGrid>
                <a:gridCol w="1071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5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271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IN" sz="20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Genes</a:t>
                      </a:r>
                      <a:r>
                        <a:rPr lang="en-IN" sz="18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                          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               Research Conclusion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20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TNFSF10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Genes related to apoptosis pathways, including TNFSF10, are more active in severe ATB patients than healthy individuals, potentially causing increased monocyte apoptosis in severe cases (</a:t>
                      </a:r>
                      <a:r>
                        <a:rPr lang="en-IN" sz="1800" b="1" i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Yi Wang </a:t>
                      </a:r>
                      <a:r>
                        <a:rPr lang="en-IN" sz="1800" b="1" i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Et al</a:t>
                      </a:r>
                      <a:r>
                        <a:rPr lang="en-IN" sz="1800" b="1" i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., 2023</a:t>
                      </a:r>
                      <a:r>
                        <a:rPr lang="en-I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20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EOMES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Two studies demonstrate that EOMES drives the secretion of IFN-γ (</a:t>
                      </a:r>
                      <a:r>
                        <a:rPr lang="en-IN" sz="1800" b="1" i="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Dejean </a:t>
                      </a:r>
                      <a:r>
                        <a:rPr lang="en-IN" sz="1800" b="1" i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Et al., </a:t>
                      </a:r>
                      <a:r>
                        <a:rPr lang="en-IN" sz="1800" b="1" i="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2019</a:t>
                      </a: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106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RTP4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RTP4, a Biomarker Associated with Diagnosing Pulmonary Tuberculosis and Pan-Cancer Analysis (</a:t>
                      </a:r>
                      <a:r>
                        <a:rPr lang="en-IN" sz="1800" b="1" i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 H </a:t>
                      </a:r>
                      <a:r>
                        <a:rPr lang="en-IN" sz="1800" b="1" i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Et al</a:t>
                      </a:r>
                      <a:r>
                        <a:rPr lang="en-IN" sz="1800" b="1" i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.,2023</a:t>
                      </a:r>
                      <a:r>
                        <a:rPr lang="en-I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782CCB1-3853-0BBE-BE99-0B5F29A445F4}"/>
              </a:ext>
            </a:extLst>
          </p:cNvPr>
          <p:cNvSpPr txBox="1"/>
          <p:nvPr/>
        </p:nvSpPr>
        <p:spPr>
          <a:xfrm>
            <a:off x="2887502" y="761315"/>
            <a:ext cx="6975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on Novel Significant Genes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2" t="2633" r="15390"/>
          <a:stretch>
            <a:fillRect/>
          </a:stretch>
        </p:blipFill>
        <p:spPr bwMode="auto">
          <a:xfrm>
            <a:off x="1442733" y="1325177"/>
            <a:ext cx="4653267" cy="3794303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74D397-21C3-EF61-DF68-B2F12CAC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960" y="6175070"/>
            <a:ext cx="2743200" cy="365125"/>
          </a:xfrm>
        </p:spPr>
        <p:txBody>
          <a:bodyPr/>
          <a:lstStyle/>
          <a:p>
            <a:fld id="{6D39B867-A299-4031-AA86-F41A8AC08AD5}" type="slidenum">
              <a:rPr lang="en-IN" sz="1600" b="1"/>
              <a:t>11</a:t>
            </a:fld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05900" y="540301"/>
            <a:ext cx="7525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miRNA – Hub Gene Interaction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1059277" y="1842952"/>
            <a:ext cx="383459" cy="169607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1" name="Rectangle: Rounded Corners 10"/>
          <p:cNvSpPr/>
          <p:nvPr/>
        </p:nvSpPr>
        <p:spPr>
          <a:xfrm>
            <a:off x="1059277" y="2090619"/>
            <a:ext cx="383459" cy="169607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2" name="Rectangle: Rounded Corners 11"/>
          <p:cNvSpPr/>
          <p:nvPr/>
        </p:nvSpPr>
        <p:spPr>
          <a:xfrm>
            <a:off x="1059277" y="2334282"/>
            <a:ext cx="383459" cy="16960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3" name="TextBox 12"/>
          <p:cNvSpPr txBox="1"/>
          <p:nvPr/>
        </p:nvSpPr>
        <p:spPr>
          <a:xfrm>
            <a:off x="1442736" y="1820512"/>
            <a:ext cx="10159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Hub genes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42734" y="2316980"/>
            <a:ext cx="1015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Sig. miRNAs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42736" y="2072532"/>
            <a:ext cx="803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miRNAs</a:t>
            </a:r>
          </a:p>
        </p:txBody>
      </p:sp>
      <p:sp>
        <p:nvSpPr>
          <p:cNvPr id="16" name="Rectangles 273"/>
          <p:cNvSpPr/>
          <p:nvPr/>
        </p:nvSpPr>
        <p:spPr>
          <a:xfrm>
            <a:off x="765158" y="5141920"/>
            <a:ext cx="5044510" cy="1204595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7500" tIns="33750" rIns="67500" bIns="3375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925" indent="-161925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1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 panose="020B0603030804020204"/>
                <a:cs typeface="Times New Roman" panose="02020603050405020304" pitchFamily="18" charset="0"/>
              </a:rPr>
              <a:t>160</a:t>
            </a:r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 panose="020B0603030804020204"/>
                <a:cs typeface="Times New Roman" panose="02020603050405020304" pitchFamily="18" charset="0"/>
              </a:rPr>
              <a:t> miRNAs interact with</a:t>
            </a:r>
            <a:r>
              <a:rPr lang="en-US" sz="1600" b="1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 panose="020B0603030804020204"/>
                <a:cs typeface="Times New Roman" panose="02020603050405020304" pitchFamily="18" charset="0"/>
              </a:rPr>
              <a:t> 9 hub genes</a:t>
            </a:r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 panose="020B0603030804020204"/>
                <a:cs typeface="Times New Roman" panose="02020603050405020304" pitchFamily="18" charset="0"/>
              </a:rPr>
              <a:t> with a target score of </a:t>
            </a:r>
            <a:r>
              <a:rPr lang="en-US" sz="1600" b="1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 panose="020B0603030804020204"/>
                <a:cs typeface="Times New Roman" panose="02020603050405020304" pitchFamily="18" charset="0"/>
              </a:rPr>
              <a:t>0.90</a:t>
            </a:r>
            <a:endParaRPr lang="en-US" sz="1600" spc="-1" dirty="0">
              <a:solidFill>
                <a:srgbClr val="000000"/>
              </a:solidFill>
              <a:latin typeface="Times New Roman" panose="02020603050405020304" pitchFamily="18" charset="0"/>
              <a:ea typeface="DejaVu Sans" panose="020B0603030804020204"/>
              <a:cs typeface="Times New Roman" panose="02020603050405020304" pitchFamily="18" charset="0"/>
            </a:endParaRPr>
          </a:p>
          <a:p>
            <a:pPr marL="161925" indent="-161925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1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 panose="020B0603030804020204"/>
                <a:cs typeface="Times New Roman" panose="02020603050405020304" pitchFamily="18" charset="0"/>
              </a:rPr>
              <a:t>10</a:t>
            </a:r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 panose="020B0603030804020204"/>
                <a:cs typeface="Times New Roman" panose="02020603050405020304" pitchFamily="18" charset="0"/>
              </a:rPr>
              <a:t> significant miRNAs were identified</a:t>
            </a:r>
            <a:endParaRPr lang="en-IN" sz="16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72305" y="1428683"/>
            <a:ext cx="2047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miRNAs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210170"/>
              </p:ext>
            </p:extLst>
          </p:nvPr>
        </p:nvGraphicFramePr>
        <p:xfrm>
          <a:off x="7205461" y="1934507"/>
          <a:ext cx="3381259" cy="4412005"/>
        </p:xfrm>
        <a:graphic>
          <a:graphicData uri="http://schemas.openxmlformats.org/drawingml/2006/table">
            <a:tbl>
              <a:tblPr firstRow="1" firstCol="1" bandRow="1"/>
              <a:tblGrid>
                <a:gridCol w="1538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2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24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miRNA(s)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Target Genes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3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hsa-mir-1271-5p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GBP5, EOMES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53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hsa-mir-4646-3p 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GBP1, CCRL2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53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hsa-mir-3692-3p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GBP5, IL15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53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hsa-mir-3153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CD274, IL15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53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hsa-mir-4743-3p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IL15, TNFSF10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53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hsa-mir-138-5p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TNFSF10, CD274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53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hsa-mir-323b-5p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TNFSF10, GBP1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53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hsa-mir-199a-5p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GBP1, RTP4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0322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tabLst>
                          <a:tab pos="1110615" algn="r"/>
                        </a:tabLst>
                      </a:pPr>
                      <a:r>
                        <a:rPr lang="en-I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hsa-mir-6768-5p,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  <a:tabLst>
                          <a:tab pos="1110615" algn="r"/>
                        </a:tabLst>
                      </a:pPr>
                      <a:r>
                        <a:rPr lang="en-I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hsa-mir-875-3p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TNFSF10, STAT1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040" y="1476659"/>
            <a:ext cx="11043920" cy="478826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Hub Genes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 network construction, 10 hub genes were identified -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CASP1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GBP1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GBP5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TNFSF10,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RTP4,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CCRL2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CD274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IL15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EOMES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of Hub Genes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correlation of hub genes between the two groups were found to be positive. These genes were observed to be </a:t>
            </a: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insignificant in the DM only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(p-value &lt; 0.01,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logFC &gt; 0.5 and logFC &lt; -0.5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(Potential) Biomarkers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TNFSF10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EOMES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could serve as novel potential biomarkers for ATB in both disease groups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miRNA Targets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 miRNAs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were found to target at least two hub genes, and these could potentially serve as biomarkers for ATB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64D8B2-4AA6-C432-E402-89479B930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9560" y="6173787"/>
            <a:ext cx="2743200" cy="365125"/>
          </a:xfrm>
        </p:spPr>
        <p:txBody>
          <a:bodyPr/>
          <a:lstStyle/>
          <a:p>
            <a:fld id="{6D39B867-A299-4031-AA86-F41A8AC08AD5}" type="slidenum">
              <a:rPr lang="en-IN" sz="1600" b="1"/>
              <a:t>12</a:t>
            </a:fld>
            <a:endParaRPr lang="en-IN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79857" y="682652"/>
            <a:ext cx="3429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Conclusion</a:t>
            </a:r>
            <a:endParaRPr lang="en-IN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86EC3DC-3A0E-E80B-0831-CEAC395EB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884" y="440508"/>
            <a:ext cx="2082358" cy="994172"/>
          </a:xfrm>
        </p:spPr>
        <p:txBody>
          <a:bodyPr/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B43BE-A328-D9FC-212D-CEE8670CE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51280"/>
            <a:ext cx="11525793" cy="53543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Dejean AS, 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Joulia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E, 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Walzer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T. The role of Eomes in human CD4 T cell differentiation: A question of context. </a:t>
            </a:r>
            <a:r>
              <a:rPr lang="en-US" sz="1400" i="1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Eur</a:t>
            </a:r>
            <a:r>
              <a:rPr lang="en-US" sz="1400" i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 Immunol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2019 Jan;49(1):38-41. doi: 10.1002/eji.201848000. PMID: 30536524.</a:t>
            </a:r>
          </a:p>
          <a:p>
            <a:pPr>
              <a:lnSpc>
                <a:spcPct val="150000"/>
              </a:lnSpc>
              <a:defRPr/>
            </a:pPr>
            <a:r>
              <a:rPr lang="en-IN" sz="14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Gruarin, P., </a:t>
            </a:r>
            <a:r>
              <a:rPr lang="en-IN" sz="1400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Maglie</a:t>
            </a:r>
            <a:r>
              <a:rPr lang="en-IN" sz="14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S., De Simone, M., </a:t>
            </a:r>
            <a:r>
              <a:rPr lang="en-IN" sz="1400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Haringer</a:t>
            </a:r>
            <a:r>
              <a:rPr lang="en-IN" sz="14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B., Vasco, C., </a:t>
            </a:r>
            <a:r>
              <a:rPr lang="en-IN" sz="1400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Ranzani</a:t>
            </a:r>
            <a:r>
              <a:rPr lang="en-IN" sz="14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V., </a:t>
            </a:r>
            <a:r>
              <a:rPr lang="en-IN" sz="1400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Bosotti</a:t>
            </a:r>
            <a:r>
              <a:rPr lang="en-IN" sz="14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R. et al., Eomesodermin controls a unique differentiation program in human IL-10 and IFN-gamma coproducing regulatory T cells. </a:t>
            </a:r>
            <a:r>
              <a:rPr lang="en-IN" sz="1400" i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Eur. J. Immunol</a:t>
            </a:r>
            <a:r>
              <a:rPr lang="en-IN" sz="14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2018.</a:t>
            </a:r>
          </a:p>
          <a:p>
            <a:pPr>
              <a:lnSpc>
                <a:spcPct val="150000"/>
              </a:lnSpc>
              <a:defRPr/>
            </a:pPr>
            <a:r>
              <a:rPr lang="en-IN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Hernandez, A., Wang, Q.D., Schwartz, S.A., and Evers, B.M. (2001) Sensitization of human colon cancer cells to TRAIL mediated apoptosis</a:t>
            </a:r>
            <a:r>
              <a:rPr lang="en-IN" sz="14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J </a:t>
            </a:r>
            <a:r>
              <a:rPr lang="en-IN" sz="1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Gastrointest</a:t>
            </a:r>
            <a:r>
              <a:rPr lang="en-IN" sz="14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Surg</a:t>
            </a:r>
            <a:r>
              <a:rPr lang="en-IN" sz="14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5: 56–65</a:t>
            </a: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IN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 H, Zhou Q, Ding Z, Wang Q. RTP4, a Biomarker Associated with Diagnosing Pulmonary Tuberculosis and Pan-Cancer Analysis. </a:t>
            </a:r>
            <a:r>
              <a:rPr lang="en-IN" sz="14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Mediators </a:t>
            </a:r>
            <a:r>
              <a:rPr lang="en-IN" sz="1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Inflamm</a:t>
            </a:r>
            <a:r>
              <a:rPr lang="en-IN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2023 Apr 26;2023:2318473. doi: 10.1155/2023/2318473. PMID: 37152371; PMCID: PMC10156460.</a:t>
            </a:r>
          </a:p>
          <a:p>
            <a:pPr>
              <a:lnSpc>
                <a:spcPct val="150000"/>
              </a:lnSpc>
              <a:defRPr/>
            </a:pPr>
            <a:r>
              <a:rPr lang="en-IN" sz="1400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Mazzoni</a:t>
            </a:r>
            <a:r>
              <a:rPr lang="en-IN" sz="14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Maggi, L., </a:t>
            </a:r>
            <a:r>
              <a:rPr lang="en-IN" sz="1400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Siracusa</a:t>
            </a:r>
            <a:r>
              <a:rPr lang="en-IN" sz="14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F., </a:t>
            </a:r>
            <a:r>
              <a:rPr lang="en-IN" sz="1400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Ramazzotti</a:t>
            </a:r>
            <a:r>
              <a:rPr lang="en-IN" sz="14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M., Rossi, M. C., </a:t>
            </a:r>
            <a:r>
              <a:rPr lang="en-IN" sz="1400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Santarlasci</a:t>
            </a:r>
            <a:r>
              <a:rPr lang="en-IN" sz="14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V., </a:t>
            </a:r>
            <a:r>
              <a:rPr lang="en-IN" sz="1400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Montaini</a:t>
            </a:r>
            <a:r>
              <a:rPr lang="en-IN" sz="14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G. et al., </a:t>
            </a:r>
            <a:r>
              <a:rPr lang="en-IN" sz="1400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Eomes</a:t>
            </a:r>
            <a:r>
              <a:rPr lang="en-IN" sz="14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controls the development of Th17-derived (non-classic) Th1 cells during chronic inflammation</a:t>
            </a:r>
            <a:r>
              <a:rPr lang="en-IN" sz="1400" i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Eur. J. Immunol</a:t>
            </a:r>
            <a:r>
              <a:rPr lang="en-IN" sz="14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2018.</a:t>
            </a:r>
          </a:p>
          <a:p>
            <a:pPr>
              <a:defRPr/>
            </a:pP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E205C-E774-E40E-ACD3-EECC794E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5720" y="6082030"/>
            <a:ext cx="2743200" cy="365125"/>
          </a:xfrm>
        </p:spPr>
        <p:txBody>
          <a:bodyPr/>
          <a:lstStyle/>
          <a:p>
            <a:fld id="{6D39B867-A299-4031-AA86-F41A8AC08AD5}" type="slidenum">
              <a:rPr lang="en-IN" sz="1600" b="1"/>
              <a:t>13</a:t>
            </a:fld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30428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882" y="2735124"/>
            <a:ext cx="5915025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50B094-D7E6-8B53-ECBD-7991CD13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360" y="6142990"/>
            <a:ext cx="2743200" cy="365125"/>
          </a:xfrm>
        </p:spPr>
        <p:txBody>
          <a:bodyPr/>
          <a:lstStyle/>
          <a:p>
            <a:fld id="{6D39B867-A299-4031-AA86-F41A8AC08AD5}" type="slidenum">
              <a:rPr lang="en-IN" sz="1600" b="1"/>
              <a:t>14</a:t>
            </a:fld>
            <a:endParaRPr lang="en-IN" sz="16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028" y="412751"/>
            <a:ext cx="11016343" cy="5943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1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Tuberculosis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(TB) is an airborne infectious disease caused by 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Mycobacterium tuberculosis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Occurs in two phases :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LTBI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ATB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Occurs frequently in people who are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immunosuppressed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T2DM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chronic metabolic disorder characterized by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hyperglycemia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is caused by a combination of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factors, such as obesity, and recently there has been a sharp increase in T2DM-ATB comorbidity</a:t>
            </a:r>
          </a:p>
          <a:p>
            <a:pPr algn="just"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detection of ATB in such individuals is necessary in order to have better treatment outcome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184F8-9996-0A67-7C90-ABFC32B9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B867-A299-4031-AA86-F41A8AC08AD5}" type="slidenum">
              <a:rPr lang="en-IN" sz="1600" b="1"/>
              <a:t>2</a:t>
            </a:fld>
            <a:endParaRPr lang="en-IN" sz="16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257" y="435429"/>
            <a:ext cx="11048999" cy="5920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identify common Differentially Expressed Genes between TB only and TBDM comorbid groups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perform functional enrichment and network analysis for the resulted DEGs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identify hub genes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Micro-RNAs that target these hub genes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59625B-9C30-979A-678F-B32659DF4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B867-A299-4031-AA86-F41A8AC08AD5}" type="slidenum">
              <a:rPr lang="en-IN" sz="1600" b="1"/>
              <a:t>3</a:t>
            </a:fld>
            <a:endParaRPr lang="en-IN" sz="2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60" y="1500818"/>
            <a:ext cx="7083532" cy="49481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976756" y="591949"/>
            <a:ext cx="2501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DD3C4F-21D3-69CE-6AF4-7F1EA4DB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B867-A299-4031-AA86-F41A8AC08AD5}" type="slidenum">
              <a:rPr lang="en-IN" sz="1600" b="1"/>
              <a:t>4</a:t>
            </a:fld>
            <a:endParaRPr lang="en-IN" sz="2000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01F48D7-191F-90E2-42C7-144A06F5C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290853"/>
              </p:ext>
            </p:extLst>
          </p:nvPr>
        </p:nvGraphicFramePr>
        <p:xfrm>
          <a:off x="8610600" y="3429000"/>
          <a:ext cx="2513240" cy="2644718"/>
        </p:xfrm>
        <a:graphic>
          <a:graphicData uri="http://schemas.openxmlformats.org/drawingml/2006/table">
            <a:tbl>
              <a:tblPr firstRow="1" bandRow="1"/>
              <a:tblGrid>
                <a:gridCol w="1256620">
                  <a:extLst>
                    <a:ext uri="{9D8B030D-6E8A-4147-A177-3AD203B41FA5}">
                      <a16:colId xmlns:a16="http://schemas.microsoft.com/office/drawing/2014/main" val="2590660059"/>
                    </a:ext>
                  </a:extLst>
                </a:gridCol>
                <a:gridCol w="1256620">
                  <a:extLst>
                    <a:ext uri="{9D8B030D-6E8A-4147-A177-3AD203B41FA5}">
                      <a16:colId xmlns:a16="http://schemas.microsoft.com/office/drawing/2014/main" val="3220023325"/>
                    </a:ext>
                  </a:extLst>
                </a:gridCol>
              </a:tblGrid>
              <a:tr h="6377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Groups</a:t>
                      </a:r>
                      <a:endParaRPr lang="en-IN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Sample Number</a:t>
                      </a:r>
                      <a:endParaRPr lang="en-IN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836026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TB only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7</a:t>
                      </a:r>
                      <a:endParaRPr lang="en-IN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75923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DM only</a:t>
                      </a:r>
                      <a:endParaRPr lang="en-IN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7</a:t>
                      </a:r>
                      <a:endParaRPr lang="en-IN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755764"/>
                  </a:ext>
                </a:extLst>
              </a:tr>
              <a:tr h="6377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TBDM comorbid</a:t>
                      </a:r>
                      <a:endParaRPr lang="en-IN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7</a:t>
                      </a:r>
                      <a:endParaRPr lang="en-IN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086586"/>
                  </a:ext>
                </a:extLst>
              </a:tr>
              <a:tr h="6377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Healthy Control</a:t>
                      </a:r>
                      <a:endParaRPr lang="en-IN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7</a:t>
                      </a:r>
                      <a:endParaRPr lang="en-IN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35805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9710BBD-B366-1960-9508-AE41A22EAEEC}"/>
              </a:ext>
            </a:extLst>
          </p:cNvPr>
          <p:cNvSpPr txBox="1"/>
          <p:nvPr/>
        </p:nvSpPr>
        <p:spPr>
          <a:xfrm>
            <a:off x="8610600" y="2426853"/>
            <a:ext cx="251324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143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Cape Town (SA)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Age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8E3938-0421-EDC4-B1BD-1605986CCF10}"/>
              </a:ext>
            </a:extLst>
          </p:cNvPr>
          <p:cNvSpPr/>
          <p:nvPr/>
        </p:nvSpPr>
        <p:spPr>
          <a:xfrm>
            <a:off x="5455920" y="3143250"/>
            <a:ext cx="323850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1297" y="264934"/>
            <a:ext cx="7367618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</a:p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</a:t>
            </a:r>
          </a:p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Common DEGs between </a:t>
            </a:r>
            <a:r>
              <a:rPr lang="en-I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TB only</a:t>
            </a: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20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TBDM comorbid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EC30C1-A7CC-36F4-27EE-C0415627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B867-A299-4031-AA86-F41A8AC08AD5}" type="slidenum">
              <a:rPr lang="en-IN" sz="1600" b="1"/>
              <a:t>5</a:t>
            </a:fld>
            <a:endParaRPr lang="en-IN" sz="1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19" y="2132530"/>
            <a:ext cx="2448151" cy="1844694"/>
          </a:xfrm>
          <a:prstGeom prst="rect">
            <a:avLst/>
          </a:prstGeom>
          <a:ln>
            <a:solidFill>
              <a:srgbClr val="000000">
                <a:alpha val="40000"/>
              </a:srgb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467" y="2088620"/>
            <a:ext cx="2448150" cy="1844942"/>
          </a:xfrm>
          <a:prstGeom prst="rect">
            <a:avLst/>
          </a:prstGeom>
          <a:ln>
            <a:solidFill>
              <a:srgbClr val="000000">
                <a:alpha val="40000"/>
              </a:srgb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159318" y="2446465"/>
            <a:ext cx="1937801" cy="738664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b="1" dirty="0"/>
              <a:t> 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105 Common DEGs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9258C9-4004-31FF-8115-3346B7B73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999" y="4422972"/>
            <a:ext cx="2448152" cy="1844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736981-A90B-C918-54DA-21B851CD8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567" y="4422972"/>
            <a:ext cx="2457050" cy="1844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528FBE-8019-0F2B-F1BE-0A0C50E8607C}"/>
              </a:ext>
            </a:extLst>
          </p:cNvPr>
          <p:cNvSpPr txBox="1"/>
          <p:nvPr/>
        </p:nvSpPr>
        <p:spPr>
          <a:xfrm>
            <a:off x="5310040" y="3927757"/>
            <a:ext cx="18012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Volcano 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24604D-C77B-6C31-5A0B-93D85EB7AA38}"/>
              </a:ext>
            </a:extLst>
          </p:cNvPr>
          <p:cNvSpPr txBox="1"/>
          <p:nvPr/>
        </p:nvSpPr>
        <p:spPr>
          <a:xfrm>
            <a:off x="1152476" y="5987018"/>
            <a:ext cx="176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TB only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818055-E9D7-4E7E-F7B4-CFC0967EA9F6}"/>
              </a:ext>
            </a:extLst>
          </p:cNvPr>
          <p:cNvSpPr txBox="1"/>
          <p:nvPr/>
        </p:nvSpPr>
        <p:spPr>
          <a:xfrm>
            <a:off x="10112829" y="5951226"/>
            <a:ext cx="1959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TBDM comorbid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A82DD7-782B-EC0E-9CAA-285C64B84AC5}"/>
              </a:ext>
            </a:extLst>
          </p:cNvPr>
          <p:cNvSpPr txBox="1"/>
          <p:nvPr/>
        </p:nvSpPr>
        <p:spPr>
          <a:xfrm>
            <a:off x="5030392" y="4671176"/>
            <a:ext cx="2183934" cy="33855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cut-off : p-value &lt; 0.01</a:t>
            </a:r>
            <a:endParaRPr lang="en-IN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0701FB-D268-95F9-C446-AD1824B0845E}"/>
              </a:ext>
            </a:extLst>
          </p:cNvPr>
          <p:cNvSpPr txBox="1"/>
          <p:nvPr/>
        </p:nvSpPr>
        <p:spPr>
          <a:xfrm>
            <a:off x="5532642" y="601219"/>
            <a:ext cx="18054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sz="13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529696921"/>
              </p:ext>
            </p:extLst>
          </p:nvPr>
        </p:nvGraphicFramePr>
        <p:xfrm>
          <a:off x="1328057" y="1628925"/>
          <a:ext cx="9851572" cy="4677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06953" y="480362"/>
            <a:ext cx="5939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Enrichment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08079" y="5180411"/>
            <a:ext cx="235586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cut-off : p-value &lt; 0.05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85100" y="1111394"/>
            <a:ext cx="3144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Biological 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D715DD-4FB2-93D6-AF4E-FF2568BC4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6011" y="6306890"/>
            <a:ext cx="2057400" cy="273844"/>
          </a:xfrm>
        </p:spPr>
        <p:txBody>
          <a:bodyPr/>
          <a:lstStyle/>
          <a:p>
            <a:fld id="{96ECD6D9-F4E6-43D5-B633-ADF9483EEF54}" type="slidenum">
              <a:rPr lang="en-IN" sz="1600" b="1" smtClean="0"/>
              <a:t>6</a:t>
            </a:fld>
            <a:endParaRPr lang="en-IN" sz="20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5204" y="341114"/>
            <a:ext cx="5915025" cy="994172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Pathway Enrichment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63AB45-B9BB-725F-BD93-A98FA5F36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7459" y="6305175"/>
            <a:ext cx="2057400" cy="273844"/>
          </a:xfrm>
        </p:spPr>
        <p:txBody>
          <a:bodyPr/>
          <a:lstStyle/>
          <a:p>
            <a:fld id="{6D39B867-A299-4031-AA86-F41A8AC08AD5}" type="slidenum">
              <a:rPr lang="en-IN" sz="1600" b="1"/>
              <a:t>7</a:t>
            </a:fld>
            <a:endParaRPr lang="en-I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314388" y="5098795"/>
            <a:ext cx="2511771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cut-off : p-value &lt; 0.05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F997B5C-24E9-A1CD-DD36-DDBED5DE8F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5852365"/>
              </p:ext>
            </p:extLst>
          </p:nvPr>
        </p:nvGraphicFramePr>
        <p:xfrm>
          <a:off x="1496788" y="1389873"/>
          <a:ext cx="9427028" cy="4746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281" y="1530927"/>
            <a:ext cx="2882011" cy="3400765"/>
          </a:xfrm>
          <a:prstGeom prst="rect">
            <a:avLst/>
          </a:prstGeom>
          <a:ln w="0">
            <a:solidFill>
              <a:srgbClr val="000000">
                <a:alpha val="0"/>
              </a:srgb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933" r="20167"/>
          <a:stretch>
            <a:fillRect/>
          </a:stretch>
        </p:blipFill>
        <p:spPr bwMode="auto">
          <a:xfrm>
            <a:off x="7078856" y="2303281"/>
            <a:ext cx="3203064" cy="2251438"/>
          </a:xfrm>
          <a:prstGeom prst="rect">
            <a:avLst/>
          </a:prstGeom>
          <a:ln w="12700" cap="sq" cmpd="sng" algn="ctr">
            <a:solidFill>
              <a:srgbClr val="000000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361777" y="616614"/>
            <a:ext cx="6920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 – Protein Interaction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05615" y="5005993"/>
            <a:ext cx="1362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11.5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6825" y="4955500"/>
            <a:ext cx="2547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Cytoscape 2.1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Plugin : Cytohubba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Criterion : Degree</a:t>
            </a:r>
          </a:p>
          <a:p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61411" y="5327073"/>
            <a:ext cx="1995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Total Nodes : 96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Edges : 97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Score : 0.4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D28AD-D08D-9A14-4582-586427EA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0320" y="6250936"/>
            <a:ext cx="2743200" cy="365125"/>
          </a:xfrm>
        </p:spPr>
        <p:txBody>
          <a:bodyPr/>
          <a:lstStyle/>
          <a:p>
            <a:fld id="{6D39B867-A299-4031-AA86-F41A8AC08AD5}" type="slidenum">
              <a:rPr lang="en-IN" sz="1600" b="1"/>
              <a:t>8</a:t>
            </a:fld>
            <a:endParaRPr lang="en-IN" sz="2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930133"/>
              </p:ext>
            </p:extLst>
          </p:nvPr>
        </p:nvGraphicFramePr>
        <p:xfrm>
          <a:off x="4303379" y="1563124"/>
          <a:ext cx="3523807" cy="3740396"/>
        </p:xfrm>
        <a:graphic>
          <a:graphicData uri="http://schemas.openxmlformats.org/drawingml/2006/table">
            <a:tbl>
              <a:tblPr firstRow="1" firstCol="1" bandRow="1"/>
              <a:tblGrid>
                <a:gridCol w="54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2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2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05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Sl.no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IN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Genes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IN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LogFC</a:t>
                      </a:r>
                      <a:endParaRPr lang="en-IN" sz="105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TBDM 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IN" sz="16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LogFC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IN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TB only</a:t>
                      </a:r>
                      <a:r>
                        <a:rPr lang="en-IN" sz="11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3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STAT1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0.78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0.63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3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CASP1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0.77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0.60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9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GBP1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1.52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1.06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9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CD274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1.96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1.01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20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TNFSF10</a:t>
                      </a:r>
                      <a:endParaRPr lang="en-IN" sz="105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3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IL15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0.61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3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RTP4</a:t>
                      </a:r>
                      <a:endParaRPr lang="en-IN" sz="105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1.24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0.87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03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CCRL2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29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GBP5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1.39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03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EOMES</a:t>
                      </a:r>
                      <a:endParaRPr lang="en-IN" sz="105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-0.86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-0.56</a:t>
                      </a:r>
                      <a:endParaRPr lang="en-IN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07" marR="4700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303379" y="5599469"/>
            <a:ext cx="3523806" cy="58477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Fold change of hub genes in TB only and TBDM groups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00408" y="673756"/>
            <a:ext cx="560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 Level Comparison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ACF417-70F8-2FC3-EF30-9DA3D91E7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5441" y="6227204"/>
            <a:ext cx="2743200" cy="365125"/>
          </a:xfrm>
        </p:spPr>
        <p:txBody>
          <a:bodyPr/>
          <a:lstStyle/>
          <a:p>
            <a:fld id="{6D39B867-A299-4031-AA86-F41A8AC08AD5}" type="slidenum">
              <a:rPr lang="en-IN" sz="1600" b="1"/>
              <a:t>9</a:t>
            </a:fld>
            <a:endParaRPr lang="en-IN" sz="16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3D5330-29D2-A4FE-B31E-2A02611BF83E}"/>
              </a:ext>
            </a:extLst>
          </p:cNvPr>
          <p:cNvSpPr/>
          <p:nvPr/>
        </p:nvSpPr>
        <p:spPr>
          <a:xfrm>
            <a:off x="4852019" y="3689334"/>
            <a:ext cx="932996" cy="21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6E66CB-DBA3-B7E1-465D-385D6CD71AC3}"/>
              </a:ext>
            </a:extLst>
          </p:cNvPr>
          <p:cNvSpPr/>
          <p:nvPr/>
        </p:nvSpPr>
        <p:spPr>
          <a:xfrm>
            <a:off x="4852019" y="5073530"/>
            <a:ext cx="932995" cy="21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AF83F-3E66-FC33-ACC3-C54173091EA2}"/>
              </a:ext>
            </a:extLst>
          </p:cNvPr>
          <p:cNvSpPr txBox="1"/>
          <p:nvPr/>
        </p:nvSpPr>
        <p:spPr>
          <a:xfrm>
            <a:off x="8216659" y="1563124"/>
            <a:ext cx="3193021" cy="113107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Cutoff : </a:t>
            </a:r>
          </a:p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p-value  &lt; 0.01</a:t>
            </a:r>
          </a:p>
          <a:p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Fold Change &gt; 0.5 (upregulated)</a:t>
            </a:r>
          </a:p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Fold Change &lt; - 0.5 (downregulated)</a:t>
            </a:r>
            <a:endParaRPr lang="en-IN" sz="13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822</TotalTime>
  <Words>959</Words>
  <Application>Microsoft Office PowerPoint</Application>
  <PresentationFormat>Widescreen</PresentationFormat>
  <Paragraphs>186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Office Theme</vt:lpstr>
      <vt:lpstr>Bioinformatic Analysis of RNA Sequencing Data to Identify Significant Genes for Tuberculosis in Type 2 Diabetes Mellitus Comorbidity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Pathway Enrichment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 Analysis of RNA Sequencing Data to Identify Significant Genes for Tuberculosis in Type 2 Diabetes Mellitus</dc:title>
  <dc:creator>HARISANKAR D</dc:creator>
  <cp:lastModifiedBy>HARISANKAR D</cp:lastModifiedBy>
  <cp:revision>163</cp:revision>
  <dcterms:created xsi:type="dcterms:W3CDTF">2023-04-27T09:58:00Z</dcterms:created>
  <dcterms:modified xsi:type="dcterms:W3CDTF">2023-05-22T02:27:46Z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544C979497BB4A03BFC62C1AE5EF1F83</vt:lpwstr>
  </property>
  <property fmtid="{D5CDD505-2E9C-101B-9397-08002B2CF9AE}" pid="3" name="KSOProductBuildVer">
    <vt:lpwstr>1033-11.2.0.11537</vt:lpwstr>
  </property>
</Properties>
</file>